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419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">
          <p15:clr>
            <a:srgbClr val="A4A3A4"/>
          </p15:clr>
        </p15:guide>
        <p15:guide id="2" orient="horz" pos="2189">
          <p15:clr>
            <a:srgbClr val="A4A3A4"/>
          </p15:clr>
        </p15:guide>
        <p15:guide id="3" orient="horz" pos="1766">
          <p15:clr>
            <a:srgbClr val="A4A3A4"/>
          </p15:clr>
        </p15:guide>
        <p15:guide id="4" orient="horz" pos="598">
          <p15:clr>
            <a:srgbClr val="A4A3A4"/>
          </p15:clr>
        </p15:guide>
        <p15:guide id="5" orient="horz" pos="647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1838">
          <p15:clr>
            <a:srgbClr val="A4A3A4"/>
          </p15:clr>
        </p15:guide>
        <p15:guide id="8" orient="horz" pos="738">
          <p15:clr>
            <a:srgbClr val="A4A3A4"/>
          </p15:clr>
        </p15:guide>
        <p15:guide id="9" pos="2864">
          <p15:clr>
            <a:srgbClr val="A4A3A4"/>
          </p15:clr>
        </p15:guide>
        <p15:guide id="10" orient="horz" pos="144">
          <p15:clr>
            <a:srgbClr val="A4A3A4"/>
          </p15:clr>
        </p15:guide>
        <p15:guide id="11" orient="horz" pos="2869">
          <p15:clr>
            <a:srgbClr val="A4A3A4"/>
          </p15:clr>
        </p15:guide>
        <p15:guide id="12" orient="horz" pos="2329">
          <p15:clr>
            <a:srgbClr val="A4A3A4"/>
          </p15:clr>
        </p15:guide>
        <p15:guide id="13" orient="horz" pos="1191">
          <p15:clr>
            <a:srgbClr val="A4A3A4"/>
          </p15:clr>
        </p15:guide>
        <p15:guide id="14" orient="horz" pos="520">
          <p15:clr>
            <a:srgbClr val="A4A3A4"/>
          </p15:clr>
        </p15:guide>
        <p15:guide id="15" orient="horz" pos="810">
          <p15:clr>
            <a:srgbClr val="A4A3A4"/>
          </p15:clr>
        </p15:guide>
        <p15:guide id="16" orient="horz" pos="1090">
          <p15:clr>
            <a:srgbClr val="A4A3A4"/>
          </p15:clr>
        </p15:guide>
        <p15:guide id="17" orient="horz" pos="1399">
          <p15:clr>
            <a:srgbClr val="A4A3A4"/>
          </p15:clr>
        </p15:guide>
        <p15:guide id="18" orient="horz" pos="1605">
          <p15:clr>
            <a:srgbClr val="A4A3A4"/>
          </p15:clr>
        </p15:guide>
        <p15:guide id="19" orient="horz" pos="568">
          <p15:clr>
            <a:srgbClr val="A4A3A4"/>
          </p15:clr>
        </p15:guide>
        <p15:guide id="20" orient="horz" pos="580">
          <p15:clr>
            <a:srgbClr val="A4A3A4"/>
          </p15:clr>
        </p15:guide>
        <p15:guide id="21" orient="horz" pos="388">
          <p15:clr>
            <a:srgbClr val="A4A3A4"/>
          </p15:clr>
        </p15:guide>
        <p15:guide id="22" orient="horz" pos="1316">
          <p15:clr>
            <a:srgbClr val="A4A3A4"/>
          </p15:clr>
        </p15:guide>
        <p15:guide id="23" pos="2877">
          <p15:clr>
            <a:srgbClr val="A4A3A4"/>
          </p15:clr>
        </p15:guide>
        <p15:guide id="24" orient="horz" pos="517">
          <p15:clr>
            <a:srgbClr val="A4A3A4"/>
          </p15:clr>
        </p15:guide>
        <p15:guide id="25" orient="horz" pos="1186">
          <p15:clr>
            <a:srgbClr val="A4A3A4"/>
          </p15:clr>
        </p15:guide>
        <p15:guide id="26" orient="horz" pos="627">
          <p15:clr>
            <a:srgbClr val="A4A3A4"/>
          </p15:clr>
        </p15:guide>
        <p15:guide id="27" orient="horz" pos="1493">
          <p15:clr>
            <a:srgbClr val="A4A3A4"/>
          </p15:clr>
        </p15:guide>
        <p15:guide id="28" orient="horz" pos="1954">
          <p15:clr>
            <a:srgbClr val="A4A3A4"/>
          </p15:clr>
        </p15:guide>
        <p15:guide id="29" orient="horz" pos="704">
          <p15:clr>
            <a:srgbClr val="A4A3A4"/>
          </p15:clr>
        </p15:guide>
        <p15:guide id="30" orient="horz" pos="2720">
          <p15:clr>
            <a:srgbClr val="A4A3A4"/>
          </p15:clr>
        </p15:guide>
        <p15:guide id="31" orient="horz" pos="2448">
          <p15:clr>
            <a:srgbClr val="A4A3A4"/>
          </p15:clr>
        </p15:guide>
        <p15:guide id="32" orient="horz" pos="1187">
          <p15:clr>
            <a:srgbClr val="A4A3A4"/>
          </p15:clr>
        </p15:guide>
        <p15:guide id="33" orient="horz" pos="2575">
          <p15:clr>
            <a:srgbClr val="A4A3A4"/>
          </p15:clr>
        </p15:guide>
        <p15:guide id="34" orient="horz" pos="1144">
          <p15:clr>
            <a:srgbClr val="A4A3A4"/>
          </p15:clr>
        </p15:guide>
        <p15:guide id="35" orient="horz" pos="1026">
          <p15:clr>
            <a:srgbClr val="A4A3A4"/>
          </p15:clr>
        </p15:guide>
        <p15:guide id="36" orient="horz" pos="1705">
          <p15:clr>
            <a:srgbClr val="A4A3A4"/>
          </p15:clr>
        </p15:guide>
        <p15:guide id="37" orient="horz" pos="2811">
          <p15:clr>
            <a:srgbClr val="A4A3A4"/>
          </p15:clr>
        </p15:guide>
        <p15:guide id="38" orient="horz" pos="1385">
          <p15:clr>
            <a:srgbClr val="A4A3A4"/>
          </p15:clr>
        </p15:guide>
        <p15:guide id="39" pos="917">
          <p15:clr>
            <a:srgbClr val="A4A3A4"/>
          </p15:clr>
        </p15:guide>
        <p15:guide id="40" pos="25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C55"/>
    <a:srgbClr val="162532"/>
    <a:srgbClr val="9AB9BB"/>
    <a:srgbClr val="D6D6D6"/>
    <a:srgbClr val="2C3F4C"/>
    <a:srgbClr val="181F27"/>
    <a:srgbClr val="555759"/>
    <a:srgbClr val="212B34"/>
    <a:srgbClr val="1D263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5" autoAdjust="0"/>
    <p:restoredTop sz="94643" autoAdjust="0"/>
  </p:normalViewPr>
  <p:slideViewPr>
    <p:cSldViewPr snapToGrid="0">
      <p:cViewPr>
        <p:scale>
          <a:sx n="232" d="100"/>
          <a:sy n="232" d="100"/>
        </p:scale>
        <p:origin x="984" y="-24"/>
      </p:cViewPr>
      <p:guideLst>
        <p:guide orient="horz" pos="302"/>
        <p:guide orient="horz" pos="2189"/>
        <p:guide orient="horz" pos="1766"/>
        <p:guide orient="horz" pos="598"/>
        <p:guide orient="horz" pos="647"/>
        <p:guide orient="horz" pos="1389"/>
        <p:guide orient="horz" pos="1838"/>
        <p:guide orient="horz" pos="738"/>
        <p:guide pos="2864"/>
        <p:guide orient="horz" pos="144"/>
        <p:guide orient="horz" pos="2869"/>
        <p:guide orient="horz" pos="2329"/>
        <p:guide orient="horz" pos="1191"/>
        <p:guide orient="horz" pos="520"/>
        <p:guide orient="horz" pos="810"/>
        <p:guide orient="horz" pos="1090"/>
        <p:guide orient="horz" pos="1399"/>
        <p:guide orient="horz" pos="1605"/>
        <p:guide orient="horz" pos="568"/>
        <p:guide orient="horz" pos="580"/>
        <p:guide orient="horz" pos="388"/>
        <p:guide orient="horz" pos="1316"/>
        <p:guide pos="2877"/>
        <p:guide orient="horz" pos="517"/>
        <p:guide orient="horz" pos="1186"/>
        <p:guide orient="horz" pos="627"/>
        <p:guide orient="horz" pos="1493"/>
        <p:guide orient="horz" pos="1954"/>
        <p:guide orient="horz" pos="704"/>
        <p:guide orient="horz" pos="2720"/>
        <p:guide orient="horz" pos="2448"/>
        <p:guide orient="horz" pos="1187"/>
        <p:guide orient="horz" pos="2575"/>
        <p:guide orient="horz" pos="1144"/>
        <p:guide orient="horz" pos="1026"/>
        <p:guide orient="horz" pos="1705"/>
        <p:guide orient="horz" pos="2811"/>
        <p:guide orient="horz" pos="1385"/>
        <p:guide pos="917"/>
        <p:guide pos="2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8" d="100"/>
          <a:sy n="138" d="100"/>
        </p:scale>
        <p:origin x="-46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8BCDAB-9DB3-4699-85E0-EF6B9B7C0404}" type="datetime1">
              <a:rPr lang="en-US"/>
              <a:pPr>
                <a:defRPr/>
              </a:pPr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5C5B10-50CF-4BE8-B8DB-DE7764921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5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C5B10-50CF-4BE8-B8DB-DE77649216D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effectLst/>
        </p:spPr>
        <p:txBody>
          <a:bodyPr/>
          <a:lstStyle>
            <a:lvl1pPr algn="ctr">
              <a:defRPr>
                <a:solidFill>
                  <a:srgbClr val="BDCC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5496"/>
            <a:ext cx="6400800" cy="80715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12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3507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4_Icons_Services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34" y="-62089"/>
            <a:ext cx="914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17798" y="318581"/>
            <a:ext cx="0" cy="884804"/>
          </a:xfrm>
          <a:prstGeom prst="line">
            <a:avLst/>
          </a:prstGeom>
          <a:ln w="9525" cmpd="sng">
            <a:solidFill>
              <a:srgbClr val="A2B9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7605884" y="292085"/>
            <a:ext cx="7217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 dirty="0">
                <a:solidFill>
                  <a:schemeClr val="bg1">
                    <a:alpha val="60000"/>
                  </a:schemeClr>
                </a:solidFill>
                <a:latin typeface="Trebuchet MS" pitchFamily="34" charset="0"/>
              </a:rPr>
              <a:t>SERVICES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6928" y="1025157"/>
            <a:ext cx="7440613" cy="322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132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17798" y="318581"/>
            <a:ext cx="0" cy="884804"/>
          </a:xfrm>
          <a:prstGeom prst="line">
            <a:avLst/>
          </a:prstGeom>
          <a:ln w="9525" cmpd="sng">
            <a:solidFill>
              <a:srgbClr val="A2B9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10"/>
          <p:cNvSpPr txBox="1">
            <a:spLocks noChangeArrowheads="1"/>
          </p:cNvSpPr>
          <p:nvPr userDrawn="1"/>
        </p:nvSpPr>
        <p:spPr bwMode="auto">
          <a:xfrm>
            <a:off x="6893280" y="292085"/>
            <a:ext cx="14766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 dirty="0">
                <a:solidFill>
                  <a:schemeClr val="bg1">
                    <a:alpha val="60000"/>
                  </a:schemeClr>
                </a:solidFill>
                <a:latin typeface="Trebuchet MS" pitchFamily="34" charset="0"/>
              </a:rPr>
              <a:t>MOBILE PRODUCTS</a:t>
            </a:r>
          </a:p>
        </p:txBody>
      </p:sp>
      <p:pic>
        <p:nvPicPr>
          <p:cNvPr id="5" name="Picture 4" descr="2014_Icons_Mobile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55" y="-49392"/>
            <a:ext cx="914400" cy="914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6928" y="1025157"/>
            <a:ext cx="7440613" cy="322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0386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17798" y="318581"/>
            <a:ext cx="0" cy="884804"/>
          </a:xfrm>
          <a:prstGeom prst="line">
            <a:avLst/>
          </a:prstGeom>
          <a:ln w="9525" cmpd="sng">
            <a:solidFill>
              <a:srgbClr val="A2B9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10"/>
          <p:cNvSpPr txBox="1">
            <a:spLocks noChangeArrowheads="1"/>
          </p:cNvSpPr>
          <p:nvPr userDrawn="1"/>
        </p:nvSpPr>
        <p:spPr bwMode="auto">
          <a:xfrm>
            <a:off x="6653385" y="292085"/>
            <a:ext cx="16178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 dirty="0">
                <a:solidFill>
                  <a:schemeClr val="bg1">
                    <a:alpha val="60000"/>
                  </a:schemeClr>
                </a:solidFill>
                <a:latin typeface="Trebuchet MS" pitchFamily="34" charset="0"/>
              </a:rPr>
              <a:t>LOADSPRING ACADEMY</a:t>
            </a:r>
          </a:p>
        </p:txBody>
      </p:sp>
      <p:pic>
        <p:nvPicPr>
          <p:cNvPr id="5" name="Picture 4" descr="2014_Icons_Academy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55" y="-49392"/>
            <a:ext cx="914400" cy="914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6928" y="1025157"/>
            <a:ext cx="7440613" cy="322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1251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17798" y="318581"/>
            <a:ext cx="0" cy="884804"/>
          </a:xfrm>
          <a:prstGeom prst="line">
            <a:avLst/>
          </a:prstGeom>
          <a:ln w="9525" cmpd="sng">
            <a:solidFill>
              <a:srgbClr val="A2B9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10"/>
          <p:cNvSpPr txBox="1">
            <a:spLocks noChangeArrowheads="1"/>
          </p:cNvSpPr>
          <p:nvPr userDrawn="1"/>
        </p:nvSpPr>
        <p:spPr bwMode="auto">
          <a:xfrm>
            <a:off x="7563548" y="292085"/>
            <a:ext cx="7217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 dirty="0">
                <a:solidFill>
                  <a:schemeClr val="bg1">
                    <a:alpha val="60000"/>
                  </a:schemeClr>
                </a:solidFill>
                <a:latin typeface="Trebuchet MS" pitchFamily="34" charset="0"/>
              </a:rPr>
              <a:t>SUPPORT</a:t>
            </a:r>
          </a:p>
        </p:txBody>
      </p:sp>
      <p:pic>
        <p:nvPicPr>
          <p:cNvPr id="5" name="Picture 4" descr="2014_Icons_Support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55" y="-49392"/>
            <a:ext cx="914400" cy="914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6928" y="1025157"/>
            <a:ext cx="7440613" cy="322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0091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uri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17798" y="318581"/>
            <a:ext cx="0" cy="884804"/>
          </a:xfrm>
          <a:prstGeom prst="line">
            <a:avLst/>
          </a:prstGeom>
          <a:ln w="9525" cmpd="sng">
            <a:solidFill>
              <a:srgbClr val="A2B9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7662332" y="292085"/>
            <a:ext cx="7217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 dirty="0">
                <a:solidFill>
                  <a:schemeClr val="bg1">
                    <a:alpha val="60000"/>
                  </a:schemeClr>
                </a:solidFill>
                <a:latin typeface="Trebuchet MS" pitchFamily="34" charset="0"/>
              </a:rPr>
              <a:t>SECURITY</a:t>
            </a:r>
          </a:p>
        </p:txBody>
      </p:sp>
      <p:pic>
        <p:nvPicPr>
          <p:cNvPr id="7" name="Picture 6" descr="2014_Icons_Security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55" y="-63504"/>
            <a:ext cx="914400" cy="9144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6928" y="1025157"/>
            <a:ext cx="7440613" cy="322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0395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3903F0F-11B6-774A-9D4F-63D233AE3158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A6CD75-30A7-BF42-ABFF-B8EDC51D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0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DCC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17798" y="318581"/>
            <a:ext cx="0" cy="884804"/>
          </a:xfrm>
          <a:prstGeom prst="line">
            <a:avLst/>
          </a:prstGeom>
          <a:ln w="9525" cmpd="sng">
            <a:solidFill>
              <a:srgbClr val="A2B9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9748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effectLst/>
        </p:spPr>
        <p:txBody>
          <a:bodyPr anchor="t"/>
          <a:lstStyle>
            <a:lvl1pPr algn="ctr">
              <a:defRPr sz="2400" b="1" cap="none"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17798" y="390679"/>
            <a:ext cx="0" cy="818251"/>
          </a:xfrm>
          <a:prstGeom prst="line">
            <a:avLst/>
          </a:prstGeom>
          <a:ln w="9525" cmpd="sng">
            <a:solidFill>
              <a:srgbClr val="A2B9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736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DCC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4128"/>
            <a:ext cx="4038600" cy="2545556"/>
          </a:xfrm>
        </p:spPr>
        <p:txBody>
          <a:bodyPr/>
          <a:lstStyle>
            <a:lvl1pPr>
              <a:defRPr sz="1400">
                <a:solidFill>
                  <a:srgbClr val="595959"/>
                </a:solidFill>
              </a:defRPr>
            </a:lvl1pPr>
            <a:lvl2pPr>
              <a:defRPr sz="1400">
                <a:solidFill>
                  <a:srgbClr val="595959"/>
                </a:solidFill>
              </a:defRPr>
            </a:lvl2pPr>
            <a:lvl3pPr>
              <a:defRPr sz="120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4128"/>
            <a:ext cx="4038600" cy="2545556"/>
          </a:xfrm>
        </p:spPr>
        <p:txBody>
          <a:bodyPr/>
          <a:lstStyle>
            <a:lvl1pPr>
              <a:defRPr sz="1400">
                <a:solidFill>
                  <a:srgbClr val="595959"/>
                </a:solidFill>
              </a:defRPr>
            </a:lvl1pPr>
            <a:lvl2pPr>
              <a:defRPr sz="1400">
                <a:solidFill>
                  <a:srgbClr val="595959"/>
                </a:solidFill>
              </a:defRPr>
            </a:lvl2pPr>
            <a:lvl3pPr>
              <a:defRPr sz="120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7798" y="390679"/>
            <a:ext cx="0" cy="818251"/>
          </a:xfrm>
          <a:prstGeom prst="line">
            <a:avLst/>
          </a:prstGeom>
          <a:ln w="9525" cmpd="sng">
            <a:solidFill>
              <a:srgbClr val="A2B9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260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438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DCC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70557" y="4388556"/>
            <a:ext cx="9256889" cy="7549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2013-Logo_small_tag-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65" y="4459465"/>
            <a:ext cx="12747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 bwMode="auto">
          <a:xfrm>
            <a:off x="566928" y="1025157"/>
            <a:ext cx="7440613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17798" y="390679"/>
            <a:ext cx="0" cy="818251"/>
          </a:xfrm>
          <a:prstGeom prst="line">
            <a:avLst/>
          </a:prstGeom>
          <a:ln w="9525" cmpd="sng">
            <a:solidFill>
              <a:srgbClr val="A2B9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69999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438098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0557" y="4388556"/>
            <a:ext cx="9256889" cy="7549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17798" y="148340"/>
            <a:ext cx="7440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BDCC54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" descr="2013-Logo_small_tag-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65" y="4459465"/>
            <a:ext cx="12747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3075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760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wa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4_Icons_Software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56" y="-45155"/>
            <a:ext cx="914400" cy="914400"/>
          </a:xfrm>
          <a:prstGeom prst="rect">
            <a:avLst/>
          </a:prstGeom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7185378" y="292085"/>
            <a:ext cx="11422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 dirty="0">
                <a:solidFill>
                  <a:schemeClr val="bg1">
                    <a:alpha val="60000"/>
                  </a:schemeClr>
                </a:solidFill>
                <a:latin typeface="Trebuchet MS" pitchFamily="34" charset="0"/>
              </a:rPr>
              <a:t>SOFTWARE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17798" y="318581"/>
            <a:ext cx="0" cy="884804"/>
          </a:xfrm>
          <a:prstGeom prst="line">
            <a:avLst/>
          </a:prstGeom>
          <a:ln w="9525" cmpd="sng">
            <a:solidFill>
              <a:srgbClr val="A2B9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6928" y="1025157"/>
            <a:ext cx="7440613" cy="322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197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17798" y="318581"/>
            <a:ext cx="0" cy="884804"/>
          </a:xfrm>
          <a:prstGeom prst="line">
            <a:avLst/>
          </a:prstGeom>
          <a:ln w="9525" cmpd="sng">
            <a:solidFill>
              <a:srgbClr val="A2B9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2014_Icons_Access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55" y="-49392"/>
            <a:ext cx="914400" cy="914400"/>
          </a:xfrm>
          <a:prstGeom prst="rect">
            <a:avLst/>
          </a:prstGeom>
        </p:spPr>
      </p:pic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7605884" y="292085"/>
            <a:ext cx="7217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 dirty="0">
                <a:solidFill>
                  <a:schemeClr val="bg1">
                    <a:alpha val="60000"/>
                  </a:schemeClr>
                </a:solidFill>
                <a:latin typeface="Trebuchet MS" pitchFamily="34" charset="0"/>
              </a:rPr>
              <a:t>ACCESS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6928" y="1025157"/>
            <a:ext cx="7440613" cy="322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8551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" y="0"/>
            <a:ext cx="9144001" cy="8001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17798" y="149328"/>
            <a:ext cx="7440613" cy="538162"/>
          </a:xfrm>
          <a:prstGeom prst="rect">
            <a:avLst/>
          </a:prstGeom>
          <a:noFill/>
          <a:ln>
            <a:noFill/>
          </a:ln>
          <a:effectLst>
            <a:outerShdw blurRad="50800" dist="50800" dir="3600000" algn="tl" rotWithShape="0">
              <a:srgbClr val="000000">
                <a:alpha val="8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6928" y="1025157"/>
            <a:ext cx="7440613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2013-LS-Logo-noTag-1in.t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45" y="4560270"/>
            <a:ext cx="1660528" cy="442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2" r:id="rId10"/>
    <p:sldLayoutId id="2147483659" r:id="rId11"/>
    <p:sldLayoutId id="2147483661" r:id="rId12"/>
    <p:sldLayoutId id="2147483657" r:id="rId13"/>
    <p:sldLayoutId id="2147483660" r:id="rId14"/>
    <p:sldLayoutId id="2147483663" r:id="rId15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100" kern="1200" spc="0">
          <a:solidFill>
            <a:srgbClr val="BDCC54"/>
          </a:solidFill>
          <a:latin typeface="Trebuchet MS"/>
          <a:ea typeface="ＭＳ Ｐゴシック" charset="-128"/>
          <a:cs typeface="Tahom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Tahoma" charset="0"/>
          <a:ea typeface="ＭＳ Ｐゴシック" charset="-128"/>
          <a:cs typeface="Tahom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Tahoma" charset="0"/>
          <a:ea typeface="ＭＳ Ｐゴシック" charset="-128"/>
          <a:cs typeface="Tahom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Tahoma" charset="0"/>
          <a:ea typeface="ＭＳ Ｐゴシック" charset="-128"/>
          <a:cs typeface="Tahom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Tahoma" charset="0"/>
          <a:ea typeface="ＭＳ Ｐゴシック" charset="-128"/>
          <a:cs typeface="Tahom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4C4C4C"/>
          </a:solidFill>
          <a:latin typeface="Trebuchet MS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4C4C4C"/>
          </a:solidFill>
          <a:latin typeface="Trebuchet MS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4C4C4C"/>
          </a:solidFill>
          <a:latin typeface="Trebuchet MS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4C4C4C"/>
          </a:solidFill>
          <a:latin typeface="Trebuchet MS" charset="0"/>
          <a:ea typeface="ＭＳ Ｐゴシック" charset="-128"/>
        </a:defRPr>
      </a:lvl9pPr>
    </p:titleStyle>
    <p:bodyStyle>
      <a:lvl1pPr marL="164592" indent="-210312" algn="l" defTabSz="457200" rtl="0" eaLnBrk="1" fontAlgn="base" hangingPunct="1">
        <a:lnSpc>
          <a:spcPct val="120000"/>
        </a:lnSpc>
        <a:spcBef>
          <a:spcPts val="300"/>
        </a:spcBef>
        <a:spcAft>
          <a:spcPts val="600"/>
        </a:spcAft>
        <a:buClr>
          <a:srgbClr val="CED982"/>
        </a:buClr>
        <a:buSzPct val="95000"/>
        <a:buFont typeface="Wingdings" charset="2"/>
        <a:buChar char="§"/>
        <a:defRPr sz="1400" kern="1200" spc="0" baseline="0">
          <a:solidFill>
            <a:srgbClr val="666666"/>
          </a:solidFill>
          <a:latin typeface="Trebuchet MS"/>
          <a:ea typeface="ＭＳ Ｐゴシック" charset="-128"/>
          <a:cs typeface="Trebuchet MS"/>
        </a:defRPr>
      </a:lvl1pPr>
      <a:lvl2pPr marL="164592" indent="-210312" algn="l" defTabSz="457200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Clr>
          <a:srgbClr val="CED982"/>
        </a:buClr>
        <a:buSzPct val="95000"/>
        <a:buFont typeface="Wingdings" charset="2"/>
        <a:buChar char="§"/>
        <a:defRPr sz="1400" kern="1200" spc="0" baseline="0">
          <a:solidFill>
            <a:srgbClr val="666666"/>
          </a:solidFill>
          <a:latin typeface="Trebuchet MS"/>
          <a:ea typeface="ＭＳ Ｐゴシック" charset="-128"/>
          <a:cs typeface="Trebuchet MS"/>
        </a:defRPr>
      </a:lvl2pPr>
      <a:lvl3pPr marL="557784" indent="-137160" algn="l" defTabSz="4572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CED982"/>
        </a:buClr>
        <a:buSzPct val="85000"/>
        <a:buFont typeface="Wingdings" charset="2"/>
        <a:buChar char="§"/>
        <a:defRPr sz="1200" kern="1200" spc="0" baseline="0">
          <a:solidFill>
            <a:srgbClr val="666666"/>
          </a:solidFill>
          <a:latin typeface="Trebuchet MS"/>
          <a:ea typeface="ヒラギノ角ゴ Pro W3" charset="-128"/>
          <a:cs typeface="Tahoma"/>
        </a:defRPr>
      </a:lvl3pPr>
      <a:lvl4pPr marL="987552" indent="-137160" algn="l" defTabSz="4572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CED982"/>
        </a:buClr>
        <a:buSzPct val="90000"/>
        <a:buFont typeface="Wingdings" charset="2"/>
        <a:buChar char="§"/>
        <a:defRPr sz="1200" kern="1200" spc="0" baseline="0">
          <a:solidFill>
            <a:srgbClr val="666666"/>
          </a:solidFill>
          <a:latin typeface="Trebuchet MS"/>
          <a:ea typeface="ヒラギノ角ゴ Pro W3" charset="-128"/>
          <a:cs typeface="Tahoma"/>
        </a:defRPr>
      </a:lvl4pPr>
      <a:lvl5pPr marL="1463040" indent="-137160" algn="l" defTabSz="4572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CED982"/>
        </a:buClr>
        <a:buSzPct val="70000"/>
        <a:buFont typeface="Wingdings" charset="2"/>
        <a:buChar char="§"/>
        <a:defRPr sz="1200" kern="1200" spc="0" baseline="0">
          <a:solidFill>
            <a:srgbClr val="666666"/>
          </a:solidFill>
          <a:latin typeface="Trebuchet MS"/>
          <a:ea typeface="ヒラギノ角ゴ Pro W3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microsoft.com/office/2007/relationships/hdphoto" Target="../media/hdphoto1.wdp"/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Relationship Id="rId9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33" Type="http://schemas.openxmlformats.org/officeDocument/2006/relationships/image" Target="../media/image40.png"/><Relationship Id="rId34" Type="http://schemas.openxmlformats.org/officeDocument/2006/relationships/image" Target="../media/image41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176977" y="4489302"/>
            <a:ext cx="1890232" cy="590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loudIcon_8-24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25174" r="14584" b="25463"/>
          <a:stretch/>
        </p:blipFill>
        <p:spPr>
          <a:xfrm>
            <a:off x="6076359" y="1735564"/>
            <a:ext cx="2819400" cy="1990852"/>
          </a:xfrm>
          <a:prstGeom prst="rect">
            <a:avLst/>
          </a:prstGeom>
        </p:spPr>
      </p:pic>
      <p:pic>
        <p:nvPicPr>
          <p:cNvPr id="74" name="Picture 73" descr="SpringMan_PPT.pn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69" y="2429863"/>
            <a:ext cx="1098883" cy="9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Right Arrow 176"/>
          <p:cNvSpPr/>
          <p:nvPr/>
        </p:nvSpPr>
        <p:spPr>
          <a:xfrm>
            <a:off x="5119359" y="2754376"/>
            <a:ext cx="978394" cy="807531"/>
          </a:xfrm>
          <a:prstGeom prst="rightArrow">
            <a:avLst>
              <a:gd name="adj1" fmla="val 50000"/>
              <a:gd name="adj2" fmla="val 64735"/>
            </a:avLst>
          </a:prstGeom>
          <a:solidFill>
            <a:srgbClr val="2C3F4C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Solutions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59827" y="1363163"/>
            <a:ext cx="2796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b="1" dirty="0">
                <a:solidFill>
                  <a:srgbClr val="2C3F4C"/>
                </a:solidFill>
                <a:latin typeface="Trebuchet MS"/>
                <a:cs typeface="Trebuchet MS"/>
              </a:rPr>
              <a:t>Enterprise Project Management</a:t>
            </a:r>
          </a:p>
          <a:p>
            <a:pPr algn="ctr"/>
            <a:r>
              <a:rPr lang="en-US" sz="1250" b="1" dirty="0">
                <a:solidFill>
                  <a:srgbClr val="2C3F4C"/>
                </a:solidFill>
                <a:latin typeface="Trebuchet MS"/>
                <a:cs typeface="Trebuchet MS"/>
              </a:rPr>
              <a:t>In the Cloud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54022" y="4607547"/>
            <a:ext cx="4362450" cy="265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 descr="SAP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64" y="4655135"/>
            <a:ext cx="343089" cy="170001"/>
          </a:xfrm>
          <a:prstGeom prst="rect">
            <a:avLst/>
          </a:prstGeom>
        </p:spPr>
      </p:pic>
      <p:pic>
        <p:nvPicPr>
          <p:cNvPr id="96" name="Picture 95" descr="P6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b="50085"/>
          <a:stretch/>
        </p:blipFill>
        <p:spPr>
          <a:xfrm>
            <a:off x="1027075" y="4673460"/>
            <a:ext cx="1019475" cy="133350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5064352" y="2950674"/>
            <a:ext cx="92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rebuchet MS"/>
                <a:cs typeface="Trebuchet MS"/>
              </a:rPr>
              <a:t>LoadSpring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Trebuchet MS"/>
                <a:cs typeface="Trebuchet MS"/>
              </a:rPr>
              <a:t>Cloud</a:t>
            </a:r>
            <a:endParaRPr lang="en-US" sz="1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3787461" y="2085163"/>
            <a:ext cx="316928" cy="2547944"/>
            <a:chOff x="3820097" y="1857375"/>
            <a:chExt cx="316928" cy="2585348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3975100" y="1857375"/>
              <a:ext cx="0" cy="2324100"/>
            </a:xfrm>
            <a:prstGeom prst="line">
              <a:avLst/>
            </a:prstGeom>
            <a:ln w="9525">
              <a:solidFill>
                <a:srgbClr val="BBCC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ight Arrow 168"/>
            <p:cNvSpPr/>
            <p:nvPr/>
          </p:nvSpPr>
          <p:spPr>
            <a:xfrm>
              <a:off x="3887823" y="2781300"/>
              <a:ext cx="249202" cy="341927"/>
            </a:xfrm>
            <a:prstGeom prst="rightArrow">
              <a:avLst>
                <a:gd name="adj1" fmla="val 50000"/>
                <a:gd name="adj2" fmla="val 64735"/>
              </a:avLst>
            </a:prstGeom>
            <a:solidFill>
              <a:schemeClr val="bg1"/>
            </a:solidFill>
            <a:ln>
              <a:solidFill>
                <a:srgbClr val="BBCC5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Up-Down Arrow 169"/>
            <p:cNvSpPr/>
            <p:nvPr/>
          </p:nvSpPr>
          <p:spPr>
            <a:xfrm>
              <a:off x="3820097" y="4044198"/>
              <a:ext cx="310578" cy="398525"/>
            </a:xfrm>
            <a:prstGeom prst="upDownArrow">
              <a:avLst/>
            </a:prstGeom>
            <a:solidFill>
              <a:schemeClr val="bg1"/>
            </a:solidFill>
            <a:ln w="9525">
              <a:solidFill>
                <a:srgbClr val="BBCC5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581847" y="2102884"/>
            <a:ext cx="316928" cy="2547944"/>
            <a:chOff x="3820097" y="1857375"/>
            <a:chExt cx="316928" cy="2585348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3975100" y="1857375"/>
              <a:ext cx="0" cy="2324100"/>
            </a:xfrm>
            <a:prstGeom prst="line">
              <a:avLst/>
            </a:prstGeom>
            <a:ln w="9525">
              <a:solidFill>
                <a:srgbClr val="BBCC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ight Arrow 165"/>
            <p:cNvSpPr/>
            <p:nvPr/>
          </p:nvSpPr>
          <p:spPr>
            <a:xfrm>
              <a:off x="3887823" y="2757672"/>
              <a:ext cx="249202" cy="341927"/>
            </a:xfrm>
            <a:prstGeom prst="rightArrow">
              <a:avLst>
                <a:gd name="adj1" fmla="val 50000"/>
                <a:gd name="adj2" fmla="val 64735"/>
              </a:avLst>
            </a:prstGeom>
            <a:solidFill>
              <a:schemeClr val="bg1"/>
            </a:solidFill>
            <a:ln>
              <a:solidFill>
                <a:srgbClr val="BBCC5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Up-Down Arrow 166"/>
            <p:cNvSpPr/>
            <p:nvPr/>
          </p:nvSpPr>
          <p:spPr>
            <a:xfrm>
              <a:off x="3820097" y="4044198"/>
              <a:ext cx="310578" cy="398525"/>
            </a:xfrm>
            <a:prstGeom prst="upDownArrow">
              <a:avLst/>
            </a:prstGeom>
            <a:solidFill>
              <a:schemeClr val="bg1"/>
            </a:solidFill>
            <a:ln w="9525">
              <a:solidFill>
                <a:srgbClr val="BBCC5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378522" y="2102884"/>
            <a:ext cx="316928" cy="2547944"/>
            <a:chOff x="3820097" y="1857375"/>
            <a:chExt cx="316928" cy="2585348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3975100" y="1857375"/>
              <a:ext cx="0" cy="2324100"/>
            </a:xfrm>
            <a:prstGeom prst="line">
              <a:avLst/>
            </a:prstGeom>
            <a:ln w="9525">
              <a:solidFill>
                <a:srgbClr val="BBCC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ight Arrow 162"/>
            <p:cNvSpPr/>
            <p:nvPr/>
          </p:nvSpPr>
          <p:spPr>
            <a:xfrm>
              <a:off x="3887823" y="2763579"/>
              <a:ext cx="249202" cy="341927"/>
            </a:xfrm>
            <a:prstGeom prst="rightArrow">
              <a:avLst>
                <a:gd name="adj1" fmla="val 50000"/>
                <a:gd name="adj2" fmla="val 64735"/>
              </a:avLst>
            </a:prstGeom>
            <a:solidFill>
              <a:schemeClr val="bg1"/>
            </a:solidFill>
            <a:ln>
              <a:solidFill>
                <a:srgbClr val="BBCC5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Up-Down Arrow 163"/>
            <p:cNvSpPr/>
            <p:nvPr/>
          </p:nvSpPr>
          <p:spPr>
            <a:xfrm>
              <a:off x="3820097" y="4044198"/>
              <a:ext cx="310578" cy="398525"/>
            </a:xfrm>
            <a:prstGeom prst="upDownArrow">
              <a:avLst/>
            </a:prstGeom>
            <a:solidFill>
              <a:schemeClr val="bg1"/>
            </a:solidFill>
            <a:ln w="9525">
              <a:solidFill>
                <a:srgbClr val="BBCC5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9" name="Picture 138" descr="Cobra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9"/>
          <a:stretch/>
        </p:blipFill>
        <p:spPr>
          <a:xfrm>
            <a:off x="1600200" y="3283745"/>
            <a:ext cx="1066232" cy="376706"/>
          </a:xfrm>
          <a:prstGeom prst="rect">
            <a:avLst/>
          </a:prstGeom>
        </p:spPr>
      </p:pic>
      <p:pic>
        <p:nvPicPr>
          <p:cNvPr id="140" name="Picture 139" descr="Microsoft-Project-20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42" y="2847159"/>
            <a:ext cx="931433" cy="235963"/>
          </a:xfrm>
          <a:prstGeom prst="rect">
            <a:avLst/>
          </a:prstGeom>
        </p:spPr>
      </p:pic>
      <p:pic>
        <p:nvPicPr>
          <p:cNvPr id="141" name="Picture 140" descr="Project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46" y="3719475"/>
            <a:ext cx="839740" cy="351012"/>
          </a:xfrm>
          <a:prstGeom prst="rect">
            <a:avLst/>
          </a:prstGeom>
        </p:spPr>
      </p:pic>
      <p:pic>
        <p:nvPicPr>
          <p:cNvPr id="143" name="Picture 142" descr="P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08" y="2334769"/>
            <a:ext cx="813816" cy="514350"/>
          </a:xfrm>
          <a:prstGeom prst="rect">
            <a:avLst/>
          </a:prstGeom>
        </p:spPr>
      </p:pic>
      <p:sp>
        <p:nvSpPr>
          <p:cNvPr id="159" name="Rounded Rectangle 158"/>
          <p:cNvSpPr>
            <a:spLocks noChangeArrowheads="1"/>
          </p:cNvSpPr>
          <p:nvPr/>
        </p:nvSpPr>
        <p:spPr bwMode="auto">
          <a:xfrm>
            <a:off x="1762116" y="2135509"/>
            <a:ext cx="755650" cy="157509"/>
          </a:xfrm>
          <a:prstGeom prst="roundRect">
            <a:avLst>
              <a:gd name="adj" fmla="val 16667"/>
            </a:avLst>
          </a:prstGeom>
          <a:solidFill>
            <a:srgbClr val="2C3F4C"/>
          </a:solidFill>
          <a:ln w="9525">
            <a:noFill/>
            <a:round/>
            <a:headEnd/>
            <a:tailEnd/>
          </a:ln>
          <a:effectLst/>
        </p:spPr>
        <p:txBody>
          <a:bodyPr tIns="18288" bIns="45720" anchor="ctr"/>
          <a:lstStyle/>
          <a:p>
            <a:pPr algn="ctr">
              <a:defRPr/>
            </a:pPr>
            <a:r>
              <a:rPr lang="en-US" sz="650" dirty="0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t>Project </a:t>
            </a:r>
            <a:r>
              <a:rPr lang="en-US" sz="650" dirty="0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t>Mgmt</a:t>
            </a:r>
            <a:endParaRPr lang="en-US" sz="650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pic>
        <p:nvPicPr>
          <p:cNvPr id="99" name="Picture 98" descr="Unifie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78" y="2287809"/>
            <a:ext cx="813816" cy="514350"/>
          </a:xfrm>
          <a:prstGeom prst="rect">
            <a:avLst/>
          </a:prstGeom>
        </p:spPr>
      </p:pic>
      <p:pic>
        <p:nvPicPr>
          <p:cNvPr id="100" name="Picture 99" descr="ContractMg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91" y="2594272"/>
            <a:ext cx="813816" cy="514350"/>
          </a:xfrm>
          <a:prstGeom prst="rect">
            <a:avLst/>
          </a:prstGeom>
        </p:spPr>
      </p:pic>
      <p:pic>
        <p:nvPicPr>
          <p:cNvPr id="101" name="Picture 100" descr="Ec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77" y="3273928"/>
            <a:ext cx="813816" cy="514350"/>
          </a:xfrm>
          <a:prstGeom prst="rect">
            <a:avLst/>
          </a:prstGeom>
        </p:spPr>
      </p:pic>
      <p:pic>
        <p:nvPicPr>
          <p:cNvPr id="102" name="Picture 101" descr="Pris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78" y="3629009"/>
            <a:ext cx="813816" cy="514350"/>
          </a:xfrm>
          <a:prstGeom prst="rect">
            <a:avLst/>
          </a:prstGeom>
        </p:spPr>
      </p:pic>
      <p:pic>
        <p:nvPicPr>
          <p:cNvPr id="103" name="Picture 102" descr="Cobr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52" y="3997115"/>
            <a:ext cx="813816" cy="514350"/>
          </a:xfrm>
          <a:prstGeom prst="rect">
            <a:avLst/>
          </a:prstGeom>
        </p:spPr>
      </p:pic>
      <p:sp>
        <p:nvSpPr>
          <p:cNvPr id="161" name="Rounded Rectangle 160"/>
          <p:cNvSpPr>
            <a:spLocks noChangeArrowheads="1"/>
          </p:cNvSpPr>
          <p:nvPr/>
        </p:nvSpPr>
        <p:spPr bwMode="auto">
          <a:xfrm>
            <a:off x="4146417" y="2135509"/>
            <a:ext cx="787676" cy="157509"/>
          </a:xfrm>
          <a:prstGeom prst="roundRect">
            <a:avLst>
              <a:gd name="adj" fmla="val 16667"/>
            </a:avLst>
          </a:prstGeom>
          <a:solidFill>
            <a:srgbClr val="2C3F4C"/>
          </a:solidFill>
          <a:ln w="9525">
            <a:noFill/>
            <a:round/>
            <a:headEnd/>
            <a:tailEnd/>
          </a:ln>
          <a:effectLst/>
        </p:spPr>
        <p:txBody>
          <a:bodyPr tIns="18288" bIns="45720" anchor="ctr"/>
          <a:lstStyle/>
          <a:p>
            <a:pPr algn="ctr">
              <a:defRPr/>
            </a:pPr>
            <a:r>
              <a:rPr lang="en-US" sz="650" dirty="0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t>Cost/Doc </a:t>
            </a:r>
            <a:r>
              <a:rPr lang="en-US" sz="650" dirty="0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t>Mgmt</a:t>
            </a:r>
            <a:endParaRPr lang="en-US" sz="650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pic>
        <p:nvPicPr>
          <p:cNvPr id="98" name="Picture 97" descr="1024px-Trimble_logo.p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28" b="-22174"/>
          <a:stretch/>
        </p:blipFill>
        <p:spPr>
          <a:xfrm>
            <a:off x="4168206" y="3107070"/>
            <a:ext cx="765887" cy="254000"/>
          </a:xfrm>
          <a:prstGeom prst="rect">
            <a:avLst/>
          </a:prstGeom>
        </p:spPr>
      </p:pic>
      <p:pic>
        <p:nvPicPr>
          <p:cNvPr id="144" name="Picture 143" descr="sag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0" y="3930463"/>
            <a:ext cx="813816" cy="514350"/>
          </a:xfrm>
          <a:prstGeom prst="rect">
            <a:avLst/>
          </a:prstGeom>
        </p:spPr>
      </p:pic>
      <p:pic>
        <p:nvPicPr>
          <p:cNvPr id="145" name="Picture 144" descr="eos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0" y="3466044"/>
            <a:ext cx="813816" cy="514350"/>
          </a:xfrm>
          <a:prstGeom prst="rect">
            <a:avLst/>
          </a:prstGeom>
        </p:spPr>
      </p:pic>
      <p:pic>
        <p:nvPicPr>
          <p:cNvPr id="146" name="Picture 145" descr="ineight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0" y="3027026"/>
            <a:ext cx="813816" cy="514350"/>
          </a:xfrm>
          <a:prstGeom prst="rect">
            <a:avLst/>
          </a:prstGeom>
        </p:spPr>
      </p:pic>
      <p:pic>
        <p:nvPicPr>
          <p:cNvPr id="147" name="Picture 146" descr="RI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0" y="2337367"/>
            <a:ext cx="813816" cy="514350"/>
          </a:xfrm>
          <a:prstGeom prst="rect">
            <a:avLst/>
          </a:prstGeom>
        </p:spPr>
      </p:pic>
      <p:sp>
        <p:nvSpPr>
          <p:cNvPr id="158" name="Rounded Rectangle 157"/>
          <p:cNvSpPr>
            <a:spLocks noChangeArrowheads="1"/>
          </p:cNvSpPr>
          <p:nvPr/>
        </p:nvSpPr>
        <p:spPr bwMode="auto">
          <a:xfrm>
            <a:off x="569966" y="2135509"/>
            <a:ext cx="755650" cy="157509"/>
          </a:xfrm>
          <a:prstGeom prst="roundRect">
            <a:avLst>
              <a:gd name="adj" fmla="val 16667"/>
            </a:avLst>
          </a:prstGeom>
          <a:solidFill>
            <a:srgbClr val="2C3F4C"/>
          </a:solidFill>
          <a:ln w="9525">
            <a:noFill/>
            <a:round/>
            <a:headEnd/>
            <a:tailEnd/>
          </a:ln>
          <a:effectLst/>
        </p:spPr>
        <p:txBody>
          <a:bodyPr tIns="18288" bIns="45720" anchor="ctr"/>
          <a:lstStyle/>
          <a:p>
            <a:pPr algn="ctr">
              <a:defRPr/>
            </a:pPr>
            <a:r>
              <a:rPr lang="en-US" sz="650" dirty="0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t>Estimating</a:t>
            </a:r>
            <a:endParaRPr lang="en-US" sz="650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pic>
        <p:nvPicPr>
          <p:cNvPr id="178" name="Picture 177" descr="cip-website-partner-winest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5"/>
          <a:stretch/>
        </p:blipFill>
        <p:spPr>
          <a:xfrm>
            <a:off x="449429" y="2789085"/>
            <a:ext cx="1001309" cy="224373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554022" y="1186592"/>
            <a:ext cx="4362450" cy="22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-eb-black@2x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96118"/>
            <a:ext cx="746252" cy="193167"/>
          </a:xfrm>
          <a:prstGeom prst="rect">
            <a:avLst/>
          </a:prstGeom>
        </p:spPr>
      </p:pic>
      <p:pic>
        <p:nvPicPr>
          <p:cNvPr id="12" name="Picture 11" descr="aconex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2" y="1248314"/>
            <a:ext cx="665480" cy="103632"/>
          </a:xfrm>
          <a:prstGeom prst="rect">
            <a:avLst/>
          </a:prstGeom>
        </p:spPr>
      </p:pic>
      <p:pic>
        <p:nvPicPr>
          <p:cNvPr id="13" name="Picture 12" descr="procore_logo.png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0" b="25557"/>
          <a:stretch/>
        </p:blipFill>
        <p:spPr>
          <a:xfrm>
            <a:off x="927103" y="1204881"/>
            <a:ext cx="998525" cy="182397"/>
          </a:xfrm>
          <a:prstGeom prst="rect">
            <a:avLst/>
          </a:prstGeom>
        </p:spPr>
      </p:pic>
      <p:pic>
        <p:nvPicPr>
          <p:cNvPr id="129" name="Picture 128" descr="Synchro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67" y="4017841"/>
            <a:ext cx="813816" cy="514350"/>
          </a:xfrm>
          <a:prstGeom prst="rect">
            <a:avLst/>
          </a:prstGeom>
        </p:spPr>
      </p:pic>
      <p:pic>
        <p:nvPicPr>
          <p:cNvPr id="136" name="Picture 135" descr="Bentley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67" y="3369192"/>
            <a:ext cx="910816" cy="575656"/>
          </a:xfrm>
          <a:prstGeom prst="rect">
            <a:avLst/>
          </a:prstGeom>
        </p:spPr>
      </p:pic>
      <p:pic>
        <p:nvPicPr>
          <p:cNvPr id="137" name="Picture 136" descr="Revit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67" y="2311177"/>
            <a:ext cx="813816" cy="514350"/>
          </a:xfrm>
          <a:prstGeom prst="rect">
            <a:avLst/>
          </a:prstGeom>
        </p:spPr>
      </p:pic>
      <p:pic>
        <p:nvPicPr>
          <p:cNvPr id="138" name="Picture 137" descr="Navis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84" y="2564125"/>
            <a:ext cx="948782" cy="599652"/>
          </a:xfrm>
          <a:prstGeom prst="rect">
            <a:avLst/>
          </a:prstGeom>
        </p:spPr>
      </p:pic>
      <p:sp>
        <p:nvSpPr>
          <p:cNvPr id="160" name="Rounded Rectangle 159"/>
          <p:cNvSpPr>
            <a:spLocks noChangeArrowheads="1"/>
          </p:cNvSpPr>
          <p:nvPr/>
        </p:nvSpPr>
        <p:spPr bwMode="auto">
          <a:xfrm>
            <a:off x="2954266" y="2135509"/>
            <a:ext cx="755650" cy="157509"/>
          </a:xfrm>
          <a:prstGeom prst="roundRect">
            <a:avLst>
              <a:gd name="adj" fmla="val 16667"/>
            </a:avLst>
          </a:prstGeom>
          <a:solidFill>
            <a:srgbClr val="2C3F4C"/>
          </a:solidFill>
          <a:ln w="9525">
            <a:noFill/>
            <a:round/>
            <a:headEnd/>
            <a:tailEnd/>
          </a:ln>
          <a:effectLst/>
        </p:spPr>
        <p:txBody>
          <a:bodyPr tIns="18288" bIns="45720" anchor="ctr"/>
          <a:lstStyle/>
          <a:p>
            <a:pPr algn="ctr">
              <a:defRPr/>
            </a:pPr>
            <a:r>
              <a:rPr lang="en-US" sz="650" dirty="0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t>CAD/BIM</a:t>
            </a:r>
            <a:endParaRPr lang="en-US" sz="650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pic>
        <p:nvPicPr>
          <p:cNvPr id="2" name="Picture 1" descr="1200px-Hexagon_AB_Logo_Color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00" y="3777551"/>
            <a:ext cx="989350" cy="402336"/>
          </a:xfrm>
          <a:prstGeom prst="rect">
            <a:avLst/>
          </a:prstGeom>
        </p:spPr>
      </p:pic>
      <p:pic>
        <p:nvPicPr>
          <p:cNvPr id="16" name="Picture 15" descr="logo-project-wis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64" y="3036168"/>
            <a:ext cx="703222" cy="425450"/>
          </a:xfrm>
          <a:prstGeom prst="rect">
            <a:avLst/>
          </a:prstGeom>
        </p:spPr>
      </p:pic>
      <p:sp>
        <p:nvSpPr>
          <p:cNvPr id="172" name="Rounded Rectangle 171"/>
          <p:cNvSpPr/>
          <p:nvPr/>
        </p:nvSpPr>
        <p:spPr>
          <a:xfrm>
            <a:off x="554022" y="1804759"/>
            <a:ext cx="4362450" cy="22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" name="Picture 174" descr="esri-10GlobeLogo_sRGB_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08" y="1810049"/>
            <a:ext cx="484468" cy="216497"/>
          </a:xfrm>
          <a:prstGeom prst="rect">
            <a:avLst/>
          </a:prstGeom>
        </p:spPr>
      </p:pic>
      <p:pic>
        <p:nvPicPr>
          <p:cNvPr id="69" name="Picture 68" descr="esri-10GlobeLogo_sRGB_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71" y="1810049"/>
            <a:ext cx="484468" cy="216497"/>
          </a:xfrm>
          <a:prstGeom prst="rect">
            <a:avLst/>
          </a:prstGeom>
        </p:spPr>
      </p:pic>
      <p:sp>
        <p:nvSpPr>
          <p:cNvPr id="72" name="Rounded Rectangle 71"/>
          <p:cNvSpPr>
            <a:spLocks noChangeArrowheads="1"/>
          </p:cNvSpPr>
          <p:nvPr/>
        </p:nvSpPr>
        <p:spPr bwMode="auto">
          <a:xfrm>
            <a:off x="2372160" y="1829419"/>
            <a:ext cx="722376" cy="182880"/>
          </a:xfrm>
          <a:prstGeom prst="roundRect">
            <a:avLst>
              <a:gd name="adj" fmla="val 16667"/>
            </a:avLst>
          </a:prstGeom>
          <a:solidFill>
            <a:srgbClr val="2C3F4C"/>
          </a:solidFill>
          <a:ln w="9525">
            <a:noFill/>
            <a:round/>
            <a:headEnd/>
            <a:tailEnd/>
          </a:ln>
          <a:effectLst/>
        </p:spPr>
        <p:txBody>
          <a:bodyPr tIns="18288" bIns="45720" anchor="ctr"/>
          <a:lstStyle/>
          <a:p>
            <a:pPr algn="ctr">
              <a:defRPr/>
            </a:pPr>
            <a:r>
              <a:rPr lang="en-US" sz="850" dirty="0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t>Geospatial</a:t>
            </a:r>
            <a:endParaRPr lang="en-US" sz="850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554022" y="1448155"/>
            <a:ext cx="4362450" cy="22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2" name="Picture 181" descr="SharePoint-logo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06" y="1429004"/>
            <a:ext cx="798109" cy="253627"/>
          </a:xfrm>
          <a:prstGeom prst="rect">
            <a:avLst/>
          </a:prstGeom>
        </p:spPr>
      </p:pic>
      <p:pic>
        <p:nvPicPr>
          <p:cNvPr id="183" name="Picture 182" descr="tableau-logo2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2" y="1405106"/>
            <a:ext cx="801950" cy="301423"/>
          </a:xfrm>
          <a:prstGeom prst="rect">
            <a:avLst/>
          </a:prstGeom>
        </p:spPr>
      </p:pic>
      <p:pic>
        <p:nvPicPr>
          <p:cNvPr id="184" name="Picture 183" descr="sap-logo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89" y="1449137"/>
            <a:ext cx="903224" cy="213360"/>
          </a:xfrm>
          <a:prstGeom prst="rect">
            <a:avLst/>
          </a:prstGeom>
        </p:spPr>
      </p:pic>
      <p:pic>
        <p:nvPicPr>
          <p:cNvPr id="185" name="Picture 184" descr="LS-Logo_rgb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17" y="1465107"/>
            <a:ext cx="646642" cy="181420"/>
          </a:xfrm>
          <a:prstGeom prst="rect">
            <a:avLst/>
          </a:prstGeom>
        </p:spPr>
      </p:pic>
      <p:sp>
        <p:nvSpPr>
          <p:cNvPr id="73" name="Rounded Rectangle 72"/>
          <p:cNvSpPr>
            <a:spLocks noChangeArrowheads="1"/>
          </p:cNvSpPr>
          <p:nvPr/>
        </p:nvSpPr>
        <p:spPr bwMode="auto">
          <a:xfrm>
            <a:off x="2372160" y="1466601"/>
            <a:ext cx="722376" cy="182880"/>
          </a:xfrm>
          <a:prstGeom prst="roundRect">
            <a:avLst>
              <a:gd name="adj" fmla="val 16667"/>
            </a:avLst>
          </a:prstGeom>
          <a:solidFill>
            <a:srgbClr val="2C3F4C"/>
          </a:solidFill>
          <a:ln w="9525">
            <a:noFill/>
            <a:round/>
            <a:headEnd/>
            <a:tailEnd/>
          </a:ln>
          <a:effectLst/>
        </p:spPr>
        <p:txBody>
          <a:bodyPr tIns="18288" bIns="45720" anchor="ctr"/>
          <a:lstStyle/>
          <a:p>
            <a:pPr algn="ctr">
              <a:defRPr/>
            </a:pPr>
            <a:r>
              <a:rPr lang="en-US" sz="900" dirty="0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t>BI</a:t>
            </a:r>
            <a:endParaRPr lang="en-US" sz="900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sp>
        <p:nvSpPr>
          <p:cNvPr id="75" name="Rounded Rectangle 74"/>
          <p:cNvSpPr>
            <a:spLocks noChangeArrowheads="1"/>
          </p:cNvSpPr>
          <p:nvPr/>
        </p:nvSpPr>
        <p:spPr bwMode="auto">
          <a:xfrm>
            <a:off x="2372160" y="4650404"/>
            <a:ext cx="722376" cy="182880"/>
          </a:xfrm>
          <a:prstGeom prst="roundRect">
            <a:avLst>
              <a:gd name="adj" fmla="val 16667"/>
            </a:avLst>
          </a:prstGeom>
          <a:solidFill>
            <a:srgbClr val="2C3F4C"/>
          </a:solidFill>
          <a:ln w="9525">
            <a:noFill/>
            <a:round/>
            <a:headEnd/>
            <a:tailEnd/>
          </a:ln>
          <a:effectLst/>
        </p:spPr>
        <p:txBody>
          <a:bodyPr tIns="18288" bIns="45720" anchor="ctr"/>
          <a:lstStyle/>
          <a:p>
            <a:pPr algn="ctr">
              <a:defRPr/>
            </a:pPr>
            <a:r>
              <a:rPr lang="en-US" sz="900" dirty="0" smtClean="0">
                <a:solidFill>
                  <a:schemeClr val="bg1"/>
                </a:solidFill>
                <a:latin typeface="Trebuchet MS"/>
                <a:ea typeface="+mn-ea"/>
                <a:cs typeface="Trebuchet MS"/>
              </a:rPr>
              <a:t>ERP</a:t>
            </a:r>
            <a:endParaRPr lang="en-US" sz="900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4022" y="899110"/>
            <a:ext cx="8190350" cy="228600"/>
            <a:chOff x="554022" y="899110"/>
            <a:chExt cx="8190350" cy="228600"/>
          </a:xfrm>
        </p:grpSpPr>
        <p:sp>
          <p:nvSpPr>
            <p:cNvPr id="79" name="Rounded Rectangle 78"/>
            <p:cNvSpPr/>
            <p:nvPr/>
          </p:nvSpPr>
          <p:spPr>
            <a:xfrm>
              <a:off x="554022" y="899110"/>
              <a:ext cx="8190350" cy="228600"/>
            </a:xfrm>
            <a:prstGeom prst="roundRect">
              <a:avLst/>
            </a:prstGeom>
            <a:solidFill>
              <a:srgbClr val="2C3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>
              <a:spLocks noChangeArrowheads="1"/>
            </p:cNvSpPr>
            <p:nvPr/>
          </p:nvSpPr>
          <p:spPr bwMode="auto">
            <a:xfrm>
              <a:off x="688204" y="928418"/>
              <a:ext cx="7921986" cy="169246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tIns="18288" bIns="45720" anchor="ctr"/>
            <a:lstStyle/>
            <a:p>
              <a:pPr algn="ctr">
                <a:defRPr/>
              </a:pPr>
              <a:r>
                <a:rPr lang="en-US" sz="850" dirty="0" smtClean="0">
                  <a:solidFill>
                    <a:srgbClr val="BBCC55"/>
                  </a:solidFill>
                  <a:latin typeface="Trebuchet MS"/>
                  <a:ea typeface="+mn-ea"/>
                  <a:cs typeface="Trebuchet MS"/>
                </a:rPr>
                <a:t>Flexibility                                   Speed                                   Technology                                   Expertise                         </a:t>
              </a:r>
              <a:r>
                <a:rPr lang="en-US" sz="850" dirty="0" smtClean="0">
                  <a:solidFill>
                    <a:srgbClr val="BBCC55"/>
                  </a:solidFill>
                  <a:latin typeface="Trebuchet MS"/>
                  <a:cs typeface="Trebuchet MS"/>
                </a:rPr>
                <a:t>  </a:t>
              </a:r>
              <a:r>
                <a:rPr lang="en-US" sz="850" dirty="0" smtClean="0">
                  <a:solidFill>
                    <a:srgbClr val="BBCC55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en-US" sz="850" dirty="0" smtClean="0">
                  <a:solidFill>
                    <a:srgbClr val="BBCC55"/>
                  </a:solidFill>
                  <a:latin typeface="Trebuchet MS"/>
                  <a:cs typeface="Trebuchet MS"/>
                </a:rPr>
                <a:t> </a:t>
              </a:r>
              <a:r>
                <a:rPr lang="en-US" sz="850" dirty="0" smtClean="0">
                  <a:solidFill>
                    <a:srgbClr val="BBCC55"/>
                  </a:solidFill>
                  <a:latin typeface="Trebuchet MS"/>
                  <a:ea typeface="+mn-ea"/>
                  <a:cs typeface="Trebuchet MS"/>
                </a:rPr>
                <a:t>      Partnership</a:t>
              </a:r>
              <a:endParaRPr lang="en-US" sz="850" dirty="0">
                <a:solidFill>
                  <a:srgbClr val="BBCC55"/>
                </a:solidFill>
                <a:latin typeface="Trebuchet MS"/>
                <a:ea typeface="+mn-ea"/>
                <a:cs typeface="Trebuchet MS"/>
              </a:endParaRPr>
            </a:p>
          </p:txBody>
        </p:sp>
      </p:grpSp>
      <p:pic>
        <p:nvPicPr>
          <p:cNvPr id="81" name="Picture 80" descr="P6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3" b="18284"/>
          <a:stretch/>
        </p:blipFill>
        <p:spPr>
          <a:xfrm>
            <a:off x="6368955" y="2803571"/>
            <a:ext cx="820058" cy="333329"/>
          </a:xfrm>
          <a:prstGeom prst="rect">
            <a:avLst/>
          </a:prstGeom>
        </p:spPr>
      </p:pic>
      <p:pic>
        <p:nvPicPr>
          <p:cNvPr id="82" name="Picture 81" descr="tableau-logo2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1" y="2099071"/>
            <a:ext cx="1052957" cy="395768"/>
          </a:xfrm>
          <a:prstGeom prst="rect">
            <a:avLst/>
          </a:prstGeom>
        </p:spPr>
      </p:pic>
      <p:pic>
        <p:nvPicPr>
          <p:cNvPr id="83" name="Picture 82" descr="esri-10GlobeLogo_sRGB_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42" y="2420590"/>
            <a:ext cx="654772" cy="292603"/>
          </a:xfrm>
          <a:prstGeom prst="rect">
            <a:avLst/>
          </a:prstGeom>
        </p:spPr>
      </p:pic>
      <p:pic>
        <p:nvPicPr>
          <p:cNvPr id="77" name="Picture 76" descr="cip-website-partner-winest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5"/>
          <a:stretch/>
        </p:blipFill>
        <p:spPr>
          <a:xfrm>
            <a:off x="6327689" y="3128587"/>
            <a:ext cx="902590" cy="202253"/>
          </a:xfrm>
          <a:prstGeom prst="rect">
            <a:avLst/>
          </a:prstGeom>
        </p:spPr>
      </p:pic>
      <p:pic>
        <p:nvPicPr>
          <p:cNvPr id="84" name="Picture 83" descr="Cobra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0" b="13694"/>
          <a:stretch/>
        </p:blipFill>
        <p:spPr>
          <a:xfrm>
            <a:off x="7675326" y="3128587"/>
            <a:ext cx="954765" cy="254689"/>
          </a:xfrm>
          <a:prstGeom prst="rect">
            <a:avLst/>
          </a:prstGeom>
        </p:spPr>
      </p:pic>
      <p:pic>
        <p:nvPicPr>
          <p:cNvPr id="85" name="Picture 84" descr="Synchro.png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2" b="16262"/>
          <a:stretch/>
        </p:blipFill>
        <p:spPr>
          <a:xfrm>
            <a:off x="7744046" y="2783286"/>
            <a:ext cx="774135" cy="30342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039411" y="3631878"/>
            <a:ext cx="1452232" cy="1025460"/>
            <a:chOff x="5660065" y="3738982"/>
            <a:chExt cx="1452232" cy="1025460"/>
          </a:xfrm>
        </p:grpSpPr>
        <p:pic>
          <p:nvPicPr>
            <p:cNvPr id="88" name="Picture 87" descr="CloudIcon_8-24.ai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9" t="25174" r="14584" b="25463"/>
            <a:stretch/>
          </p:blipFill>
          <p:spPr>
            <a:xfrm>
              <a:off x="5660065" y="3738982"/>
              <a:ext cx="1452232" cy="1025460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5835981" y="4107218"/>
              <a:ext cx="10692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2C3F4C"/>
                  </a:solidFill>
                  <a:latin typeface="Trebuchet MS"/>
                  <a:cs typeface="Trebuchet MS"/>
                </a:rPr>
                <a:t>On-Premise </a:t>
              </a:r>
            </a:p>
            <a:p>
              <a:pPr algn="ctr"/>
              <a:r>
                <a:rPr lang="en-US" sz="1100" b="1" dirty="0" smtClean="0">
                  <a:solidFill>
                    <a:srgbClr val="2C3F4C"/>
                  </a:solidFill>
                  <a:latin typeface="Trebuchet MS"/>
                  <a:cs typeface="Trebuchet MS"/>
                </a:rPr>
                <a:t>Apps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61392" y="3631878"/>
            <a:ext cx="1452232" cy="1025460"/>
            <a:chOff x="7407349" y="3548777"/>
            <a:chExt cx="1452232" cy="1025460"/>
          </a:xfrm>
        </p:grpSpPr>
        <p:pic>
          <p:nvPicPr>
            <p:cNvPr id="90" name="Picture 89" descr="CloudIcon_8-24.ai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9" t="25174" r="14584" b="25463"/>
            <a:stretch/>
          </p:blipFill>
          <p:spPr>
            <a:xfrm>
              <a:off x="7407349" y="3548777"/>
              <a:ext cx="1452232" cy="1025460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589172" y="3981990"/>
              <a:ext cx="10692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2C3F4C"/>
                  </a:solidFill>
                  <a:latin typeface="Trebuchet MS"/>
                  <a:cs typeface="Trebuchet MS"/>
                </a:rPr>
                <a:t>SaaS</a:t>
              </a:r>
              <a:r>
                <a:rPr lang="en-US" sz="1100" b="1" dirty="0">
                  <a:solidFill>
                    <a:srgbClr val="2C3F4C"/>
                  </a:solidFill>
                  <a:latin typeface="Trebuchet MS"/>
                  <a:cs typeface="Trebuchet MS"/>
                </a:rPr>
                <a:t> </a:t>
              </a:r>
              <a:r>
                <a:rPr lang="en-US" sz="1100" b="1" dirty="0" smtClean="0">
                  <a:solidFill>
                    <a:srgbClr val="2C3F4C"/>
                  </a:solidFill>
                  <a:latin typeface="Trebuchet MS"/>
                  <a:cs typeface="Trebuchet MS"/>
                </a:rPr>
                <a:t>Apps</a:t>
              </a:r>
            </a:p>
          </p:txBody>
        </p:sp>
      </p:grpSp>
      <p:sp>
        <p:nvSpPr>
          <p:cNvPr id="93" name="Up-Down Arrow 92"/>
          <p:cNvSpPr/>
          <p:nvPr/>
        </p:nvSpPr>
        <p:spPr>
          <a:xfrm>
            <a:off x="6715119" y="3466409"/>
            <a:ext cx="248462" cy="320040"/>
          </a:xfrm>
          <a:prstGeom prst="upDownArrow">
            <a:avLst/>
          </a:prstGeom>
          <a:solidFill>
            <a:schemeClr val="bg1"/>
          </a:solidFill>
          <a:ln w="9525">
            <a:solidFill>
              <a:srgbClr val="BBCC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2C3F4C"/>
                </a:solidFill>
              </a:ln>
            </a:endParaRPr>
          </a:p>
        </p:txBody>
      </p:sp>
      <p:sp>
        <p:nvSpPr>
          <p:cNvPr id="95" name="Up-Down Arrow 94"/>
          <p:cNvSpPr/>
          <p:nvPr/>
        </p:nvSpPr>
        <p:spPr>
          <a:xfrm>
            <a:off x="8020679" y="3466409"/>
            <a:ext cx="248462" cy="318820"/>
          </a:xfrm>
          <a:prstGeom prst="upDownArrow">
            <a:avLst/>
          </a:prstGeom>
          <a:solidFill>
            <a:schemeClr val="bg1"/>
          </a:solidFill>
          <a:ln w="9525">
            <a:solidFill>
              <a:srgbClr val="BBCC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2C3F4C"/>
                </a:solidFill>
              </a:ln>
            </a:endParaRPr>
          </a:p>
        </p:txBody>
      </p:sp>
      <p:sp>
        <p:nvSpPr>
          <p:cNvPr id="97" name="Up-Down Arrow 96"/>
          <p:cNvSpPr/>
          <p:nvPr/>
        </p:nvSpPr>
        <p:spPr>
          <a:xfrm>
            <a:off x="2635946" y="1620803"/>
            <a:ext cx="195664" cy="228029"/>
          </a:xfrm>
          <a:prstGeom prst="upDownArrow">
            <a:avLst/>
          </a:prstGeom>
          <a:solidFill>
            <a:schemeClr val="bg1"/>
          </a:solidFill>
          <a:ln w="9525">
            <a:solidFill>
              <a:srgbClr val="BBCC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2C3F4C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92818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LoadSpring_PPT Template">
  <a:themeElements>
    <a:clrScheme name="LoadSpring2">
      <a:dk1>
        <a:srgbClr val="333333"/>
      </a:dk1>
      <a:lt1>
        <a:sysClr val="window" lastClr="FFFFFF"/>
      </a:lt1>
      <a:dk2>
        <a:srgbClr val="425968"/>
      </a:dk2>
      <a:lt2>
        <a:srgbClr val="EEEEEE"/>
      </a:lt2>
      <a:accent1>
        <a:srgbClr val="425968"/>
      </a:accent1>
      <a:accent2>
        <a:srgbClr val="AF5954"/>
      </a:accent2>
      <a:accent3>
        <a:srgbClr val="B7C834"/>
      </a:accent3>
      <a:accent4>
        <a:srgbClr val="7D6B85"/>
      </a:accent4>
      <a:accent5>
        <a:srgbClr val="589DAF"/>
      </a:accent5>
      <a:accent6>
        <a:srgbClr val="FF8731"/>
      </a:accent6>
      <a:hlink>
        <a:srgbClr val="0098E4"/>
      </a:hlink>
      <a:folHlink>
        <a:srgbClr val="624D87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9538CEFD11C947B0ADB5CB5B3B23AB" ma:contentTypeVersion="0" ma:contentTypeDescription="Create a new document." ma:contentTypeScope="" ma:versionID="bef632ff073aa044c2f76da579e63b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08EEBF-BAFF-41E5-8D6B-94CF925C17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1A4BCB-E014-4498-98EE-F52004C3816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8505D7-4525-48FF-B2DF-917F7DCCE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 LoadSpring_PPT Template.potx</Template>
  <TotalTime>63643</TotalTime>
  <Words>29</Words>
  <Application>Microsoft Macintosh PowerPoint</Application>
  <PresentationFormat>On-screen Show (16:9)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ＭＳ Ｐゴシック</vt:lpstr>
      <vt:lpstr>Tahoma</vt:lpstr>
      <vt:lpstr>Trebuchet MS</vt:lpstr>
      <vt:lpstr>Wingdings</vt:lpstr>
      <vt:lpstr>ヒラギノ角ゴ Pro W3</vt:lpstr>
      <vt:lpstr>Arial</vt:lpstr>
      <vt:lpstr>2014 LoadSpring_PPT Template</vt:lpstr>
      <vt:lpstr>Cloud Solutions</vt:lpstr>
    </vt:vector>
  </TitlesOfParts>
  <Company>Pacific Communications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Pete Sharpe</dc:creator>
  <cp:lastModifiedBy>Microsoft Office User</cp:lastModifiedBy>
  <cp:revision>825</cp:revision>
  <cp:lastPrinted>2012-01-25T18:37:11Z</cp:lastPrinted>
  <dcterms:created xsi:type="dcterms:W3CDTF">2011-02-09T19:56:28Z</dcterms:created>
  <dcterms:modified xsi:type="dcterms:W3CDTF">2017-09-11T22:55:05Z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0x0101001B9538CEFD11C947B0ADB5CB5B3B23AB</vt:lpwstr>
  </property>
</Properties>
</file>